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56" r:id="rId2"/>
    <p:sldId id="363" r:id="rId3"/>
    <p:sldId id="364" r:id="rId4"/>
    <p:sldId id="365" r:id="rId5"/>
    <p:sldId id="369" r:id="rId6"/>
    <p:sldId id="371" r:id="rId7"/>
    <p:sldId id="368" r:id="rId8"/>
    <p:sldId id="274" r:id="rId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5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C3FCF-104E-4503-A636-DF159534DC15}" type="datetimeFigureOut">
              <a:rPr lang="ru-RU" smtClean="0"/>
              <a:pPr/>
              <a:t>23.04.2021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DA9EC-B92F-488C-864A-C42FD07967C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850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60984-46BB-426D-BBF2-D1995AFFDC27}" type="datetime1">
              <a:rPr lang="ru-RU" smtClean="0"/>
              <a:pPr>
                <a:defRPr/>
              </a:pPr>
              <a:t>23.04.2021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C90DD-34B9-44BF-9DBA-409F7E59612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1934C-8C8F-4A76-AA2C-88F0E78AF96A}" type="datetime1">
              <a:rPr lang="ru-RU" smtClean="0"/>
              <a:pPr>
                <a:defRPr/>
              </a:pPr>
              <a:t>23.04.2021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C37E8-5783-4418-AD7C-C6745AE1CB0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4EA38-6292-4F8A-A0A0-6C55CD05C181}" type="datetime1">
              <a:rPr lang="ru-RU" smtClean="0"/>
              <a:pPr>
                <a:defRPr/>
              </a:pPr>
              <a:t>23.04.2021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3633C-A35C-418A-A3E9-A9CA50A2390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C236E-72A3-4137-99AF-AEA784B0E81D}" type="datetime1">
              <a:rPr lang="ru-RU" smtClean="0"/>
              <a:pPr>
                <a:defRPr/>
              </a:pPr>
              <a:t>23.04.2021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CBF2B-ACCF-4BE0-97B2-3A83749F2B5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16001-3C0A-433B-AFBF-EA3D47CA5CA3}" type="datetime1">
              <a:rPr lang="ru-RU" smtClean="0"/>
              <a:pPr>
                <a:defRPr/>
              </a:pPr>
              <a:t>23.04.2021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0E882-49CE-4121-8B91-A4B32B15CCE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44BBE-1361-452D-B2BB-DA4889F24CE2}" type="datetime1">
              <a:rPr lang="ru-RU" smtClean="0"/>
              <a:pPr>
                <a:defRPr/>
              </a:pPr>
              <a:t>23.04.2021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B876B-96FA-47DE-AFAB-D76E967A9BC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A5EEF-946F-4C05-BD82-0BF7150876A2}" type="datetime1">
              <a:rPr lang="ru-RU" smtClean="0"/>
              <a:pPr>
                <a:defRPr/>
              </a:pPr>
              <a:t>23.04.2021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C08DB-084C-4F10-A6CB-338AAB6126B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CBE45-94A5-4FAE-902E-231E14D238D7}" type="datetime1">
              <a:rPr lang="ru-RU" smtClean="0"/>
              <a:pPr>
                <a:defRPr/>
              </a:pPr>
              <a:t>23.04.2021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FD142-7F97-4776-8DFE-773012CF23D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DC344-B0A3-404B-BE6B-397A7F321000}" type="datetime1">
              <a:rPr lang="ru-RU" smtClean="0"/>
              <a:pPr>
                <a:defRPr/>
              </a:pPr>
              <a:t>23.04.2021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65876-D590-44C6-A7F0-BBC3F0277B2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75792-4989-4C83-A1BC-B659B3767E85}" type="datetime1">
              <a:rPr lang="ru-RU" smtClean="0"/>
              <a:pPr>
                <a:defRPr/>
              </a:pPr>
              <a:t>23.04.2021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29AF9-6348-40B3-9BDD-2C504F6ABA8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1E795-EECD-40B1-99BD-2B4C5939D139}" type="datetime1">
              <a:rPr lang="ru-RU" smtClean="0"/>
              <a:pPr>
                <a:defRPr/>
              </a:pPr>
              <a:t>23.04.2021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BC989-3E06-452C-8C0F-0739D8C0224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AAF9A9-2280-4759-AB42-3B0927BB381A}" type="datetime1">
              <a:rPr lang="ru-RU" smtClean="0"/>
              <a:pPr>
                <a:defRPr/>
              </a:pPr>
              <a:t>23.04.2021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92CFA37-1D24-40FD-ABD9-1FF5FEF719E2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dact.ru/arbitral/doc/zwsLuB75Hj5C/#to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Kukharskiy@bk.ru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ealshandy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arlCom\Развитие_new stage\Разв лого\Pla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9942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33451" y="2976419"/>
            <a:ext cx="592567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КЕЙС «ЭКСПЕРТИЗА УПАКОВКИ ДЕТСКОГО КРЕМА»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dirty="0"/>
              <a:t>Краткий обзор выполненных экспертно-аналитических работ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ГРУППА «РАЗВИТИЕ»,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НОВЦ «ТЕХНОЛОГИИ И ДИЗАЙН УПАКОВКИ»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февраль 2019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314679"/>
            <a:ext cx="8229600" cy="1143000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КРАТКОЕ ОПИСАНИЕ КЕЙСА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2CBF2B-ACCF-4BE0-97B2-3A83749F2B5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9" name="Picture 2" descr="D:\ParlCom\Развитие_new stage\Разв лого\Pla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7462" cy="41335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84AB44E-1FA5-499A-8A7F-BFDBDE3CCA2A}"/>
              </a:ext>
            </a:extLst>
          </p:cNvPr>
          <p:cNvSpPr/>
          <p:nvPr/>
        </p:nvSpPr>
        <p:spPr>
          <a:xfrm>
            <a:off x="587462" y="1010587"/>
            <a:ext cx="7835569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КЛИЕНТ. </a:t>
            </a:r>
            <a:r>
              <a:rPr lang="ru-RU" sz="1400" dirty="0"/>
              <a:t>АО «Свобода» (бренд «Фабрика Свобода»), февраль 2019 г.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ЗАДАЧА. </a:t>
            </a:r>
            <a:r>
              <a:rPr lang="ru-RU" sz="1400" dirty="0"/>
              <a:t>Провести анализ упаковки «Детский крем» производителя ОАО «Аванта» и определить, имеется ли тождественность дизайна с упаковкой аналогичного продукта АО «Свобода».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РЕЗУЛЬТАТ. </a:t>
            </a:r>
            <a:r>
              <a:rPr lang="ru-RU" sz="1400" dirty="0"/>
              <a:t>Обоснованный вывод экспертизы о существенном сходстве, до степени смешения, дизайна упаковки двух кремов.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ПРАКТИЧЕСКИЙ ЭФФЕКТ ДЛЯ КЛИЕНТА. </a:t>
            </a:r>
            <a:r>
              <a:rPr lang="ru-RU" sz="1400" dirty="0"/>
              <a:t>В том же 2019 г. ОАО «Аванта» отказалась от использования спорного дизайна упаковки и выпустила свой детский крем в новом дизайне.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938B654F-9B1E-4002-A0B9-8D2F25E6B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972816"/>
              </p:ext>
            </p:extLst>
          </p:nvPr>
        </p:nvGraphicFramePr>
        <p:xfrm>
          <a:off x="1113977" y="5716270"/>
          <a:ext cx="678253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9109">
                  <a:extLst>
                    <a:ext uri="{9D8B030D-6E8A-4147-A177-3AD203B41FA5}">
                      <a16:colId xmlns:a16="http://schemas.microsoft.com/office/drawing/2014/main" val="1402842886"/>
                    </a:ext>
                  </a:extLst>
                </a:gridCol>
                <a:gridCol w="231737">
                  <a:extLst>
                    <a:ext uri="{9D8B030D-6E8A-4147-A177-3AD203B41FA5}">
                      <a16:colId xmlns:a16="http://schemas.microsoft.com/office/drawing/2014/main" val="4064959292"/>
                    </a:ext>
                  </a:extLst>
                </a:gridCol>
                <a:gridCol w="2260846">
                  <a:extLst>
                    <a:ext uri="{9D8B030D-6E8A-4147-A177-3AD203B41FA5}">
                      <a16:colId xmlns:a16="http://schemas.microsoft.com/office/drawing/2014/main" val="1438172033"/>
                    </a:ext>
                  </a:extLst>
                </a:gridCol>
                <a:gridCol w="2260846">
                  <a:extLst>
                    <a:ext uri="{9D8B030D-6E8A-4147-A177-3AD203B41FA5}">
                      <a16:colId xmlns:a16="http://schemas.microsoft.com/office/drawing/2014/main" val="3045428011"/>
                    </a:ext>
                  </a:extLst>
                </a:gridCol>
              </a:tblGrid>
              <a:tr h="595915">
                <a:tc>
                  <a:txBody>
                    <a:bodyPr/>
                    <a:lstStyle/>
                    <a:p>
                      <a:r>
                        <a:rPr lang="ru-RU" sz="1200" dirty="0"/>
                        <a:t>Традиционный дизайн упаковки детского  крема АО «Свобода».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Прежний (до апреля 2019 г.) дизайн упаковки детского  крема ОАО «Аванта»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Новый (с 2019 г.) дизайн упаковки детского  крема ОАО «Аванта»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938613"/>
                  </a:ext>
                </a:extLst>
              </a:tr>
            </a:tbl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07438778-D0B9-446E-A381-2330E15A7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657" y="3366997"/>
            <a:ext cx="1539526" cy="230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C4DBC45-E953-47A9-9344-C2C1D6EF8E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03" t="17287" r="73733" b="24142"/>
          <a:stretch/>
        </p:blipFill>
        <p:spPr>
          <a:xfrm>
            <a:off x="3570477" y="3412103"/>
            <a:ext cx="1247751" cy="2307341"/>
          </a:xfrm>
          <a:prstGeom prst="rect">
            <a:avLst/>
          </a:prstGeom>
        </p:spPr>
      </p:pic>
      <p:pic>
        <p:nvPicPr>
          <p:cNvPr id="1030" name="Picture 6" descr="СВОБОДА Детский крем - купить , скидки, цена, отзывы, обзор, характеристики  - Уход за кожей малышей">
            <a:extLst>
              <a:ext uri="{FF2B5EF4-FFF2-40B4-BE49-F238E27FC236}">
                <a16:creationId xmlns:a16="http://schemas.microsoft.com/office/drawing/2014/main" id="{D6F442EB-A3AF-4B58-B17F-1CB895859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t="3357" r="23143"/>
          <a:stretch/>
        </p:blipFill>
        <p:spPr bwMode="auto">
          <a:xfrm>
            <a:off x="1318297" y="3412104"/>
            <a:ext cx="1257385" cy="220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555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314679"/>
            <a:ext cx="8229600" cy="1143000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ПОРЯДОК ВЫПОЛНЕНИЯ РАБОТ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2CBF2B-ACCF-4BE0-97B2-3A83749F2B5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9" name="Picture 2" descr="D:\ParlCom\Развитие_new stage\Разв лого\Pla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7462" cy="41335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84AB44E-1FA5-499A-8A7F-BFDBDE3CCA2A}"/>
              </a:ext>
            </a:extLst>
          </p:cNvPr>
          <p:cNvSpPr/>
          <p:nvPr/>
        </p:nvSpPr>
        <p:spPr>
          <a:xfrm>
            <a:off x="587462" y="1156176"/>
            <a:ext cx="7927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Работа по проекту был разделена на три основных направления:</a:t>
            </a:r>
          </a:p>
          <a:p>
            <a:pPr>
              <a:defRPr/>
            </a:pPr>
            <a:endParaRPr lang="ru-RU" sz="14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400" dirty="0"/>
              <a:t>Сравнительный анализ двух представленных упаковок с точки зрения дизайна.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400" dirty="0"/>
              <a:t>Выборочное интервьюирование товароведов и мерчандайзеров, имеющих дело с косметической продукцией.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400" dirty="0"/>
              <a:t>Интервьюирование потребителей, а также изучение отзывов на тематических форумах и в социальных сетях с целью понять, наблюдается ли смешение двух продуктов в сознании потребителей.</a:t>
            </a:r>
          </a:p>
          <a:p>
            <a:pPr marL="800100" lvl="1" indent="-342900">
              <a:buFont typeface="+mj-lt"/>
              <a:buAutoNum type="arabicPeriod"/>
              <a:defRPr/>
            </a:pPr>
            <a:endParaRPr lang="ru-RU" sz="1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C092B6-B265-4E76-BB52-62A20D110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427" y="3076785"/>
            <a:ext cx="4939045" cy="304402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60B82A-B82C-445D-B94E-DC2F2C9A708D}"/>
              </a:ext>
            </a:extLst>
          </p:cNvPr>
          <p:cNvSpPr/>
          <p:nvPr/>
        </p:nvSpPr>
        <p:spPr>
          <a:xfrm>
            <a:off x="587462" y="3227705"/>
            <a:ext cx="351368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На каждое направление работы была выделена отдельная команда специалистов. Кроме того, к работе были привлечены эксперты НКПак (Национальная конфедерация упаковщиков). </a:t>
            </a:r>
          </a:p>
          <a:p>
            <a:endParaRPr lang="ru-RU" sz="1400" dirty="0"/>
          </a:p>
          <a:p>
            <a:r>
              <a:rPr lang="ru-RU" sz="1400" dirty="0"/>
              <a:t>По итогам экспертно-аналитических работ клиент получил необходимое экспертное заключение, а также дополнительно -  рекомендации по развитию бренда, которые вытекали из промежуточных результатов исследований. </a:t>
            </a:r>
          </a:p>
        </p:txBody>
      </p:sp>
    </p:spTree>
    <p:extLst>
      <p:ext uri="{BB962C8B-B14F-4D97-AF65-F5344CB8AC3E}">
        <p14:creationId xmlns:p14="http://schemas.microsoft.com/office/powerpoint/2010/main" val="943927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314679"/>
            <a:ext cx="8229600" cy="1143000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2CBF2B-ACCF-4BE0-97B2-3A83749F2B5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9" name="Picture 2" descr="D:\ParlCom\Развитие_new stage\Разв лого\Pla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7462" cy="41335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84AB44E-1FA5-499A-8A7F-BFDBDE3CCA2A}"/>
              </a:ext>
            </a:extLst>
          </p:cNvPr>
          <p:cNvSpPr/>
          <p:nvPr/>
        </p:nvSpPr>
        <p:spPr>
          <a:xfrm>
            <a:off x="587462" y="1137120"/>
            <a:ext cx="76157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  <a:defRPr/>
            </a:pPr>
            <a:r>
              <a:rPr lang="ru-RU" sz="1400" b="1" dirty="0">
                <a:solidFill>
                  <a:srgbClr val="0070C0"/>
                </a:solidFill>
              </a:rPr>
              <a:t>Было установлено, что сходство дизайна упаковки детских кремов АО «Свобода» и ОАО «Аванта» не может быть случайным совпадением. Это, фактически, один и тот же дизайн с минимальными изменениями. </a:t>
            </a:r>
            <a:r>
              <a:rPr lang="ru-RU" sz="1600" dirty="0"/>
              <a:t>	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1C8DB1-310B-4ECE-A81E-11A91F81C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92" y="2181440"/>
            <a:ext cx="6718212" cy="436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15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314679"/>
            <a:ext cx="8229600" cy="1143000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2CBF2B-ACCF-4BE0-97B2-3A83749F2B5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9" name="Picture 2" descr="D:\ParlCom\Развитие_new stage\Разв лого\Pla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7462" cy="41335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84AB44E-1FA5-499A-8A7F-BFDBDE3CCA2A}"/>
              </a:ext>
            </a:extLst>
          </p:cNvPr>
          <p:cNvSpPr/>
          <p:nvPr/>
        </p:nvSpPr>
        <p:spPr>
          <a:xfrm>
            <a:off x="587460" y="1110487"/>
            <a:ext cx="761576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rabicPeriod" startAt="2"/>
              <a:defRPr/>
            </a:pPr>
            <a:r>
              <a:rPr lang="ru-RU" sz="1400" b="1" dirty="0">
                <a:solidFill>
                  <a:srgbClr val="0070C0"/>
                </a:solidFill>
              </a:rPr>
              <a:t>Изучение отзывов потребителей на различных интернет-площадках показало, что в сознании многих людей наблюдается смешение двух продуктов. Более того, претензии к качеству одного продукта потребители нередко обращали в адрес другого продукта и его производителя. Таким образом, из-за спорного дизайна пострадал не только сбыт, но и репутация компании. </a:t>
            </a:r>
          </a:p>
          <a:p>
            <a:pPr lvl="1">
              <a:defRPr/>
            </a:pPr>
            <a:r>
              <a:rPr lang="ru-RU" sz="1600" dirty="0"/>
              <a:t>	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6ED95B-E101-4371-94C3-003B2744C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26" y="2955703"/>
            <a:ext cx="4392454" cy="27520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957F29-14BC-4E04-ABB6-5BCF8F5B39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59" t="2490" r="4154" b="2156"/>
          <a:stretch/>
        </p:blipFill>
        <p:spPr>
          <a:xfrm>
            <a:off x="5480497" y="2924519"/>
            <a:ext cx="3374978" cy="275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66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314679"/>
            <a:ext cx="8229600" cy="1143000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РЕКОМЕНДАЦИИ КЛИЕНТУ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2CBF2B-ACCF-4BE0-97B2-3A83749F2B5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9" name="Picture 2" descr="D:\ParlCom\Развитие_new stage\Разв лого\Pla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7462" cy="41335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84AB44E-1FA5-499A-8A7F-BFDBDE3CCA2A}"/>
              </a:ext>
            </a:extLst>
          </p:cNvPr>
          <p:cNvSpPr/>
          <p:nvPr/>
        </p:nvSpPr>
        <p:spPr>
          <a:xfrm>
            <a:off x="587460" y="1110487"/>
            <a:ext cx="57778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200" dirty="0"/>
              <a:t>В ходе исследований были выявлены другие производители, которые подражают дизайну популярного продукта АО «Свобода» (хотя и не до степени смешения).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200" dirty="0"/>
              <a:t>По мнению опрошенных маркетологов,  агрессивная маркетинговая стратегия подражателей оказалась действенной потому, что АО «Свобода» в свое время не стала развертывать свой успешный продукт в полноценную линейку. В результате и на рынке, и в сознании потребителей возникло как бы вакантное место, которое и было заполнено продукцией подражателей.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200" dirty="0"/>
              <a:t>Потребитель в наше время уже привык к тому, что успешный продукт не существует в изоляции, а представляет собой целую линейку, и воспринимает схожие упаковки подражателей с небольшими вариациями дизайна как «продолжение линейки популярного крема».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ru-RU" sz="12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200" b="1" dirty="0"/>
              <a:t>Клиенту было рекомендовано заблаговременно пресечь возможность «расширения» конкурентами ассортимента этого и других успешных продуктов ОАО «Свобода», развернув их в линейки.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38498E-2D02-4BCE-9492-2D4B4650BC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54" r="24515"/>
          <a:stretch/>
        </p:blipFill>
        <p:spPr>
          <a:xfrm>
            <a:off x="7044319" y="1020596"/>
            <a:ext cx="884662" cy="17106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AC4A9C-AFE9-4DED-A385-8AFE3D6A4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83" y="4633816"/>
            <a:ext cx="964586" cy="16953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487261-F893-4164-AE4F-93C4E2E52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14" y="4621619"/>
            <a:ext cx="971527" cy="17075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F280CE4-8D66-458A-8B58-8B0E4C9FE7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016" y="4621619"/>
            <a:ext cx="971527" cy="1707531"/>
          </a:xfrm>
          <a:prstGeom prst="rect">
            <a:avLst/>
          </a:prstGeom>
        </p:spPr>
      </p:pic>
      <p:pic>
        <p:nvPicPr>
          <p:cNvPr id="14" name="Picture 6" descr="СВОБОДА Детский крем - купить , скидки, цена, отзывы, обзор, характеристики  - Уход за кожей малышей">
            <a:extLst>
              <a:ext uri="{FF2B5EF4-FFF2-40B4-BE49-F238E27FC236}">
                <a16:creationId xmlns:a16="http://schemas.microsoft.com/office/drawing/2014/main" id="{4398E141-CA5A-4092-8B44-9BBE96AFE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t="3357" r="23143"/>
          <a:stretch/>
        </p:blipFill>
        <p:spPr bwMode="auto">
          <a:xfrm>
            <a:off x="733345" y="4577187"/>
            <a:ext cx="971528" cy="170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32D1F2D-F2DB-4245-BA80-A34D683235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18" y="4588751"/>
            <a:ext cx="962890" cy="16923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1DCDF76-C61B-447A-A30D-A597932CD5D1}"/>
              </a:ext>
            </a:extLst>
          </p:cNvPr>
          <p:cNvSpPr txBox="1"/>
          <p:nvPr/>
        </p:nvSpPr>
        <p:spPr>
          <a:xfrm>
            <a:off x="6975629" y="2778684"/>
            <a:ext cx="13538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Еще один «детский крем из советского детства».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A4B1736-C220-4FBA-B96D-DF67E740A96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510" t="1984" r="10515" b="3602"/>
          <a:stretch/>
        </p:blipFill>
        <p:spPr>
          <a:xfrm>
            <a:off x="6486864" y="3866078"/>
            <a:ext cx="2224584" cy="246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4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314679"/>
            <a:ext cx="8229600" cy="1143000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ОБЩИЙ ВЫВОД И ПРАКТИЧЕСКИЙ РЕЗУЛЬТАТ ЭКСПЕРТИЗЫ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2CBF2B-ACCF-4BE0-97B2-3A83749F2B5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9" name="Picture 2" descr="D:\ParlCom\Развитие_new stage\Разв лого\Pla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7462" cy="41335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84AB44E-1FA5-499A-8A7F-BFDBDE3CCA2A}"/>
              </a:ext>
            </a:extLst>
          </p:cNvPr>
          <p:cNvSpPr/>
          <p:nvPr/>
        </p:nvSpPr>
        <p:spPr>
          <a:xfrm>
            <a:off x="465524" y="1360025"/>
            <a:ext cx="52422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ru-RU" sz="1400" b="1" dirty="0">
                <a:solidFill>
                  <a:srgbClr val="0070C0"/>
                </a:solidFill>
              </a:rPr>
              <a:t>Экспертиза позволила установить, что ОАО «Аванта» использует дизайн упаковки, сходный до степени смешения с дизайном упаковки детского крема АО «Свобода».</a:t>
            </a:r>
          </a:p>
          <a:p>
            <a:pPr lvl="1">
              <a:defRPr/>
            </a:pPr>
            <a:endParaRPr lang="ru-RU" sz="1400" dirty="0"/>
          </a:p>
          <a:p>
            <a:pPr lvl="1">
              <a:defRPr/>
            </a:pPr>
            <a:r>
              <a:rPr lang="ru-RU" sz="1400" b="1" dirty="0">
                <a:solidFill>
                  <a:srgbClr val="C00000"/>
                </a:solidFill>
              </a:rPr>
              <a:t>ПРАКТИЧЕСКИЙ РЕЗУЛЬТАТ ЭКСПЕРТИЗЫ: </a:t>
            </a:r>
          </a:p>
          <a:p>
            <a:pPr lvl="1">
              <a:defRPr/>
            </a:pPr>
            <a:r>
              <a:rPr lang="ru-RU" sz="1400" dirty="0"/>
              <a:t>Спор между двумя правообладателями до 2019 года проходил сложно, и судебное решение 2018 года было не в пользу АО «Свобода» (</a:t>
            </a:r>
            <a:r>
              <a:rPr lang="ru-RU" sz="1400" dirty="0">
                <a:hlinkClick r:id="rId3"/>
              </a:rPr>
              <a:t>см. по ссылке</a:t>
            </a:r>
            <a:r>
              <a:rPr lang="ru-RU" sz="1400" dirty="0"/>
              <a:t>).  </a:t>
            </a:r>
            <a:endParaRPr lang="en-US" sz="1400" dirty="0"/>
          </a:p>
          <a:p>
            <a:pPr lvl="1">
              <a:defRPr/>
            </a:pPr>
            <a:endParaRPr lang="en-US" sz="1400" dirty="0"/>
          </a:p>
          <a:p>
            <a:pPr lvl="1">
              <a:defRPr/>
            </a:pPr>
            <a:r>
              <a:rPr lang="ru-RU" sz="1400" dirty="0"/>
              <a:t>Однако дополнительные усилия Клиента в начале 2019 года (частью которых была данная экспертиза) привели к желаемому результату: </a:t>
            </a:r>
            <a:r>
              <a:rPr lang="ru-RU" sz="1400" b="1" dirty="0"/>
              <a:t> АО «Аванта» отказалась от практики использования спорного дизайна и выпустила свой крем в новом дизайне.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D3B7BBF-BD7C-4495-90F3-95A57C47B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45" y="1360025"/>
            <a:ext cx="2499193" cy="374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5B21FD-CA00-466B-9BB1-2A62310E37B0}"/>
              </a:ext>
            </a:extLst>
          </p:cNvPr>
          <p:cNvSpPr txBox="1"/>
          <p:nvPr/>
        </p:nvSpPr>
        <p:spPr>
          <a:xfrm>
            <a:off x="6370347" y="5181054"/>
            <a:ext cx="1873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Новый дизайн детского крема ОАО «Аванта» </a:t>
            </a:r>
          </a:p>
        </p:txBody>
      </p:sp>
    </p:spTree>
    <p:extLst>
      <p:ext uri="{BB962C8B-B14F-4D97-AF65-F5344CB8AC3E}">
        <p14:creationId xmlns:p14="http://schemas.microsoft.com/office/powerpoint/2010/main" val="95791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BF2B-ACCF-4BE0-97B2-3A83749F2B53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8BD587-D7C9-4BC2-8B82-DEE48871E8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2380" y="0"/>
            <a:ext cx="695004" cy="51820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9F4006D-E30C-4E61-B3C2-4674A7DF1708}"/>
              </a:ext>
            </a:extLst>
          </p:cNvPr>
          <p:cNvSpPr/>
          <p:nvPr/>
        </p:nvSpPr>
        <p:spPr>
          <a:xfrm>
            <a:off x="822821" y="1564084"/>
            <a:ext cx="5164741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  <a:p>
            <a:r>
              <a:rPr lang="ru-RU" sz="1400" dirty="0"/>
              <a:t>ОТВЕТСТВЕННЫЕ ЗА ЭКСПЕРТИЗУ</a:t>
            </a:r>
          </a:p>
          <a:p>
            <a:endParaRPr lang="ru-RU" sz="1400" dirty="0"/>
          </a:p>
          <a:p>
            <a:r>
              <a:rPr lang="ru-RU" sz="1400" dirty="0">
                <a:solidFill>
                  <a:srgbClr val="0070C0"/>
                </a:solidFill>
              </a:rPr>
              <a:t>Виктор Кухарский</a:t>
            </a:r>
          </a:p>
          <a:p>
            <a:r>
              <a:rPr lang="ru-RU" sz="1400" dirty="0"/>
              <a:t>Генеральный директор Группы «Развитие»,</a:t>
            </a:r>
          </a:p>
          <a:p>
            <a:r>
              <a:rPr lang="ru-RU" sz="1400" dirty="0"/>
              <a:t>руководитель Научно-образовательного и выставочного центра  «Технологии и дизайн упаковки»,</a:t>
            </a:r>
          </a:p>
          <a:p>
            <a:r>
              <a:rPr lang="ru-RU" sz="1400" dirty="0"/>
              <a:t>соредактор отраслевого журнала «Тара и упаковка»,</a:t>
            </a:r>
          </a:p>
          <a:p>
            <a:r>
              <a:rPr lang="ru-RU" sz="1400" dirty="0"/>
              <a:t>эксперт НП «Национальная конфедерация упаковщиков» (НКПак).</a:t>
            </a:r>
          </a:p>
          <a:p>
            <a:r>
              <a:rPr lang="en-US" sz="1400" dirty="0">
                <a:hlinkClick r:id="rId3"/>
              </a:rPr>
              <a:t>kukharskiy@bk.ru</a:t>
            </a:r>
            <a:endParaRPr lang="ru-RU" sz="1400" dirty="0"/>
          </a:p>
          <a:p>
            <a:endParaRPr lang="ru-RU" sz="1400" dirty="0">
              <a:solidFill>
                <a:srgbClr val="0070C0"/>
              </a:solidFill>
            </a:endParaRPr>
          </a:p>
          <a:p>
            <a:r>
              <a:rPr lang="ru-RU" sz="1400" dirty="0">
                <a:solidFill>
                  <a:srgbClr val="0070C0"/>
                </a:solidFill>
              </a:rPr>
              <a:t>Сергей Шандыбин</a:t>
            </a:r>
          </a:p>
          <a:p>
            <a:r>
              <a:rPr lang="ru-RU" sz="1400" dirty="0"/>
              <a:t>Директор департамента аналитики и стратегического планирования Группы «Развитие».</a:t>
            </a:r>
            <a:endParaRPr lang="en-US" sz="1400" dirty="0"/>
          </a:p>
          <a:p>
            <a:r>
              <a:rPr lang="en-US" sz="1400" dirty="0">
                <a:hlinkClick r:id="rId4"/>
              </a:rPr>
              <a:t>sealshandy@gmail.com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ru-RU" sz="1400" dirty="0"/>
          </a:p>
          <a:p>
            <a:endParaRPr lang="ru-RU" sz="120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20A38B3-7EA0-4F59-A06D-0B7A040161BA}"/>
              </a:ext>
            </a:extLst>
          </p:cNvPr>
          <p:cNvSpPr txBox="1">
            <a:spLocks/>
          </p:cNvSpPr>
          <p:nvPr/>
        </p:nvSpPr>
        <p:spPr bwMode="auto">
          <a:xfrm>
            <a:off x="457200" y="31467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9193</TotalTime>
  <Words>704</Words>
  <Application>Microsoft Office PowerPoint</Application>
  <PresentationFormat>Экран (4:3)</PresentationFormat>
  <Paragraphs>70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КРАТКОЕ ОПИСАНИЕ КЕЙСА</vt:lpstr>
      <vt:lpstr>ПОРЯДОК ВЫПОЛНЕНИЯ РАБОТ</vt:lpstr>
      <vt:lpstr>РЕЗУЛЬТАТЫ</vt:lpstr>
      <vt:lpstr>РЕЗУЛЬТАТЫ</vt:lpstr>
      <vt:lpstr>ДОПОЛНИТЕЛЬНЫЕ РЕКОМЕНДАЦИИ КЛИЕНТУ</vt:lpstr>
      <vt:lpstr>ОБЩИЙ ВЫВОД И ПРАКТИЧЕСКИЙ РЕЗУЛЬТАТ ЭКСПЕРТИЗЫ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Serge</cp:lastModifiedBy>
  <cp:revision>590</cp:revision>
  <dcterms:created xsi:type="dcterms:W3CDTF">2017-08-08T10:51:38Z</dcterms:created>
  <dcterms:modified xsi:type="dcterms:W3CDTF">2021-04-23T11:40:42Z</dcterms:modified>
</cp:coreProperties>
</file>